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  <p:sldMasterId id="2147483663" r:id="rId3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70" r:id="rId16"/>
    <p:sldId id="268" r:id="rId17"/>
    <p:sldId id="269" r:id="rId18"/>
  </p:sldIdLst>
  <p:sldSz cx="12192000" cy="6858000"/>
  <p:notesSz cx="6858000" cy="9144000"/>
  <p:embeddedFontLst>
    <p:embeddedFont>
      <p:font typeface="Nanum Gothic" panose="020B0600000101010101" charset="-127"/>
      <p:regular r:id="rId20"/>
      <p:bold r:id="rId21"/>
    </p:embeddedFont>
    <p:embeddedFont>
      <p:font typeface="NanumGothic ExtraBold" panose="020B0600000101010101" charset="-127"/>
      <p:bold r:id="rId22"/>
    </p:embeddedFont>
    <p:embeddedFont>
      <p:font typeface="Malgun Gothic" panose="020B0503020000020004" pitchFamily="50" charset="-127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315" autoAdjust="0"/>
  </p:normalViewPr>
  <p:slideViewPr>
    <p:cSldViewPr snapToGrid="0">
      <p:cViewPr varScale="1">
        <p:scale>
          <a:sx n="58" d="100"/>
          <a:sy n="58" d="100"/>
        </p:scale>
        <p:origin x="178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" name="Google Shape;7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c33f4370a_0_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9" name="Google Shape;149;gac33f4370a_0_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ac33f4370a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60" name="Google Shape;160;gac33f4370a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c33f4370a_0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gac33f4370a_0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c33f4370a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gac33f4370a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69716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ac33f4370a_0_4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0" name="Google Shape;180;gac33f4370a_0_4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c33f4370a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c33f4370a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b52af51d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Google Shape;94;gab52af51d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9" name="Google Shape;9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ac76e1024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8" name="Google Shape;108;gac76e1024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c33f4370a_0_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118" name="Google Shape;118;gac33f4370a_0_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ac33f4370a_0_4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gac33f4370a_0_4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c33f4370a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  <p:sp>
        <p:nvSpPr>
          <p:cNvPr id="133" name="Google Shape;133;gac33f4370a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ac33f4370a_0_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gac33f4370a_0_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/>
          <p:nvPr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700" cy="19764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700" cy="1646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  <a:defRPr>
                <a:solidFill>
                  <a:schemeClr val="dk1"/>
                </a:solidFill>
              </a:defRPr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  <a:defRPr>
                <a:solidFill>
                  <a:schemeClr val="dk1"/>
                </a:solidFill>
              </a:defRPr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900"/>
              <a:buChar char="○"/>
              <a:defRPr>
                <a:solidFill>
                  <a:schemeClr val="dk1"/>
                </a:solidFill>
              </a:defRPr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9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700" cy="26181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700" cy="1734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ctr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ctr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300" cy="5454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2307771" y="1897743"/>
            <a:ext cx="7576458" cy="3062514"/>
          </a:xfrm>
          <a:prstGeom prst="rect">
            <a:avLst/>
          </a:prstGeom>
          <a:noFill/>
          <a:ln w="57150" cap="flat" cmpd="dbl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7" name="Google Shape;7;p1"/>
          <p:cNvGrpSpPr/>
          <p:nvPr/>
        </p:nvGrpSpPr>
        <p:grpSpPr>
          <a:xfrm>
            <a:off x="5530928" y="1629300"/>
            <a:ext cx="1130145" cy="108000"/>
            <a:chOff x="5520688" y="1583580"/>
            <a:chExt cx="1130145" cy="108000"/>
          </a:xfrm>
        </p:grpSpPr>
        <p:sp>
          <p:nvSpPr>
            <p:cNvPr id="8" name="Google Shape;8;p1"/>
            <p:cNvSpPr/>
            <p:nvPr/>
          </p:nvSpPr>
          <p:spPr>
            <a:xfrm>
              <a:off x="6031761" y="1583580"/>
              <a:ext cx="108000" cy="108000"/>
            </a:xfrm>
            <a:prstGeom prst="ellipse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9" name="Google Shape;9;p1"/>
            <p:cNvCxnSpPr/>
            <p:nvPr/>
          </p:nvCxnSpPr>
          <p:spPr>
            <a:xfrm>
              <a:off x="6231733" y="1637580"/>
              <a:ext cx="419100" cy="0"/>
            </a:xfrm>
            <a:prstGeom prst="straightConnector1">
              <a:avLst/>
            </a:prstGeom>
            <a:noFill/>
            <a:ln w="127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5520688" y="1637580"/>
              <a:ext cx="419100" cy="0"/>
            </a:xfrm>
            <a:prstGeom prst="straightConnector1">
              <a:avLst/>
            </a:prstGeom>
            <a:noFill/>
            <a:ln w="127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1" name="Google Shape;11;p1"/>
          <p:cNvGrpSpPr/>
          <p:nvPr/>
        </p:nvGrpSpPr>
        <p:grpSpPr>
          <a:xfrm>
            <a:off x="5530928" y="5120699"/>
            <a:ext cx="1130145" cy="108000"/>
            <a:chOff x="5520688" y="1583580"/>
            <a:chExt cx="1130145" cy="108000"/>
          </a:xfrm>
        </p:grpSpPr>
        <p:sp>
          <p:nvSpPr>
            <p:cNvPr id="12" name="Google Shape;12;p1"/>
            <p:cNvSpPr/>
            <p:nvPr/>
          </p:nvSpPr>
          <p:spPr>
            <a:xfrm>
              <a:off x="6031761" y="1583580"/>
              <a:ext cx="108000" cy="108000"/>
            </a:xfrm>
            <a:prstGeom prst="ellipse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13" name="Google Shape;13;p1"/>
            <p:cNvCxnSpPr/>
            <p:nvPr/>
          </p:nvCxnSpPr>
          <p:spPr>
            <a:xfrm>
              <a:off x="6231733" y="1637580"/>
              <a:ext cx="419100" cy="0"/>
            </a:xfrm>
            <a:prstGeom prst="straightConnector1">
              <a:avLst/>
            </a:prstGeom>
            <a:noFill/>
            <a:ln w="127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5520688" y="1637580"/>
              <a:ext cx="419100" cy="0"/>
            </a:xfrm>
            <a:prstGeom prst="straightConnector1">
              <a:avLst/>
            </a:prstGeom>
            <a:noFill/>
            <a:ln w="127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D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oogle Shape;17;p3"/>
          <p:cNvGrpSpPr/>
          <p:nvPr/>
        </p:nvGrpSpPr>
        <p:grpSpPr>
          <a:xfrm>
            <a:off x="204351" y="408334"/>
            <a:ext cx="11895913" cy="6140457"/>
            <a:chOff x="204351" y="408334"/>
            <a:chExt cx="11895913" cy="6140457"/>
          </a:xfrm>
        </p:grpSpPr>
        <p:sp>
          <p:nvSpPr>
            <p:cNvPr id="18" name="Google Shape;18;p3"/>
            <p:cNvSpPr/>
            <p:nvPr/>
          </p:nvSpPr>
          <p:spPr>
            <a:xfrm>
              <a:off x="204351" y="461602"/>
              <a:ext cx="11783298" cy="6087189"/>
            </a:xfrm>
            <a:prstGeom prst="roundRect">
              <a:avLst>
                <a:gd name="adj" fmla="val 1778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3431123" y="443846"/>
              <a:ext cx="8669141" cy="477939"/>
            </a:xfrm>
            <a:prstGeom prst="roundRect">
              <a:avLst>
                <a:gd name="adj" fmla="val 4844"/>
              </a:avLst>
            </a:prstGeom>
            <a:solidFill>
              <a:srgbClr val="1D1D1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204351" y="408334"/>
              <a:ext cx="4065808" cy="719174"/>
            </a:xfrm>
            <a:prstGeom prst="roundRect">
              <a:avLst>
                <a:gd name="adj" fmla="val 19154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1" name="Google Shape;21;p3"/>
          <p:cNvGrpSpPr/>
          <p:nvPr/>
        </p:nvGrpSpPr>
        <p:grpSpPr>
          <a:xfrm>
            <a:off x="5530928" y="6656063"/>
            <a:ext cx="1130145" cy="108000"/>
            <a:chOff x="5520688" y="1583580"/>
            <a:chExt cx="1130145" cy="108000"/>
          </a:xfrm>
        </p:grpSpPr>
        <p:sp>
          <p:nvSpPr>
            <p:cNvPr id="22" name="Google Shape;22;p3"/>
            <p:cNvSpPr/>
            <p:nvPr/>
          </p:nvSpPr>
          <p:spPr>
            <a:xfrm>
              <a:off x="6031761" y="1583580"/>
              <a:ext cx="108000" cy="108000"/>
            </a:xfrm>
            <a:prstGeom prst="ellipse">
              <a:avLst/>
            </a:prstGeom>
            <a:noFill/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23" name="Google Shape;23;p3"/>
            <p:cNvCxnSpPr/>
            <p:nvPr/>
          </p:nvCxnSpPr>
          <p:spPr>
            <a:xfrm>
              <a:off x="6231733" y="1637580"/>
              <a:ext cx="419100" cy="0"/>
            </a:xfrm>
            <a:prstGeom prst="straightConnector1">
              <a:avLst/>
            </a:prstGeom>
            <a:noFill/>
            <a:ln w="127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24" name="Google Shape;24;p3"/>
            <p:cNvCxnSpPr/>
            <p:nvPr/>
          </p:nvCxnSpPr>
          <p:spPr>
            <a:xfrm>
              <a:off x="5520688" y="1637580"/>
              <a:ext cx="419100" cy="0"/>
            </a:xfrm>
            <a:prstGeom prst="straightConnector1">
              <a:avLst/>
            </a:prstGeom>
            <a:noFill/>
            <a:ln w="127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None/>
              <a:defRPr sz="3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Char char="●"/>
              <a:defRPr sz="2400">
                <a:solidFill>
                  <a:schemeClr val="lt2"/>
                </a:solidFill>
              </a:defRPr>
            </a:lvl1pPr>
            <a:lvl2pPr marL="914400" lvl="1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2pPr>
            <a:lvl3pPr marL="1371600" lvl="2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3pPr>
            <a:lvl4pPr marL="1828800" lvl="3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4pPr>
            <a:lvl5pPr marL="2286000" lvl="4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5pPr>
            <a:lvl6pPr marL="2743200" lvl="5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6pPr>
            <a:lvl7pPr marL="3200400" lvl="6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●"/>
              <a:defRPr sz="1900">
                <a:solidFill>
                  <a:schemeClr val="lt2"/>
                </a:solidFill>
              </a:defRPr>
            </a:lvl7pPr>
            <a:lvl8pPr marL="3657600" lvl="7" indent="-349250" rtl="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lt2"/>
              </a:buClr>
              <a:buSzPts val="1900"/>
              <a:buChar char="○"/>
              <a:defRPr sz="1900">
                <a:solidFill>
                  <a:schemeClr val="lt2"/>
                </a:solidFill>
              </a:defRPr>
            </a:lvl8pPr>
            <a:lvl9pPr marL="4114800" lvl="8" indent="-349250" rtl="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lt2"/>
              </a:buClr>
              <a:buSzPts val="1900"/>
              <a:buChar char="■"/>
              <a:defRPr sz="19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 rtl="0">
              <a:buNone/>
              <a:defRPr sz="1300">
                <a:solidFill>
                  <a:schemeClr val="lt2"/>
                </a:solidFill>
              </a:defRPr>
            </a:lvl1pPr>
            <a:lvl2pPr lvl="1" algn="r" rtl="0">
              <a:buNone/>
              <a:defRPr sz="1300">
                <a:solidFill>
                  <a:schemeClr val="lt2"/>
                </a:solidFill>
              </a:defRPr>
            </a:lvl2pPr>
            <a:lvl3pPr lvl="2" algn="r" rtl="0">
              <a:buNone/>
              <a:defRPr sz="1300">
                <a:solidFill>
                  <a:schemeClr val="lt2"/>
                </a:solidFill>
              </a:defRPr>
            </a:lvl3pPr>
            <a:lvl4pPr lvl="3" algn="r" rtl="0">
              <a:buNone/>
              <a:defRPr sz="1300">
                <a:solidFill>
                  <a:schemeClr val="lt2"/>
                </a:solidFill>
              </a:defRPr>
            </a:lvl4pPr>
            <a:lvl5pPr lvl="4" algn="r" rtl="0">
              <a:buNone/>
              <a:defRPr sz="1300">
                <a:solidFill>
                  <a:schemeClr val="lt2"/>
                </a:solidFill>
              </a:defRPr>
            </a:lvl5pPr>
            <a:lvl6pPr lvl="5" algn="r" rtl="0">
              <a:buNone/>
              <a:defRPr sz="1300">
                <a:solidFill>
                  <a:schemeClr val="lt2"/>
                </a:solidFill>
              </a:defRPr>
            </a:lvl6pPr>
            <a:lvl7pPr lvl="6" algn="r" rtl="0">
              <a:buNone/>
              <a:defRPr sz="1300">
                <a:solidFill>
                  <a:schemeClr val="lt2"/>
                </a:solidFill>
              </a:defRPr>
            </a:lvl7pPr>
            <a:lvl8pPr lvl="7" algn="r" rtl="0">
              <a:buNone/>
              <a:defRPr sz="1300">
                <a:solidFill>
                  <a:schemeClr val="lt2"/>
                </a:solidFill>
              </a:defRPr>
            </a:lvl8pPr>
            <a:lvl9pPr lvl="8" algn="r" rtl="0">
              <a:buNone/>
              <a:defRPr sz="13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/>
        </p:nvSpPr>
        <p:spPr>
          <a:xfrm>
            <a:off x="5203645" y="2129689"/>
            <a:ext cx="17847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</a:rPr>
              <a:t>Team. Black Moon</a:t>
            </a:r>
            <a:endParaRPr sz="12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7"/>
          <p:cNvSpPr txBox="1"/>
          <p:nvPr/>
        </p:nvSpPr>
        <p:spPr>
          <a:xfrm>
            <a:off x="4347200" y="2450850"/>
            <a:ext cx="3497700" cy="8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4800" b="1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BoB Linux</a:t>
            </a:r>
            <a:endParaRPr sz="4800" b="1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7" name="Google Shape;77;p17"/>
          <p:cNvSpPr txBox="1"/>
          <p:nvPr/>
        </p:nvSpPr>
        <p:spPr>
          <a:xfrm>
            <a:off x="4167950" y="3514425"/>
            <a:ext cx="3856200" cy="12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lt1"/>
                </a:solidFill>
              </a:rPr>
              <a:t>Mentor : 조성재, 조민재</a:t>
            </a:r>
            <a:endParaRPr sz="1300">
              <a:solidFill>
                <a:schemeClr val="lt1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lt1"/>
                </a:solidFill>
              </a:rPr>
              <a:t>PL : 권현준(4th)</a:t>
            </a:r>
            <a:endParaRPr sz="1300">
              <a:solidFill>
                <a:schemeClr val="lt1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lt1"/>
              </a:solidFill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300">
                <a:solidFill>
                  <a:schemeClr val="lt1"/>
                </a:solidFill>
              </a:rPr>
              <a:t>Mentee : 김청준, 김기서, 노무승, 백송선, 이안나</a:t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/>
        </p:nvSpPr>
        <p:spPr>
          <a:xfrm>
            <a:off x="1271855" y="569880"/>
            <a:ext cx="30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1D1D1D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보안 점검 기능</a:t>
            </a:r>
            <a:endParaRPr sz="2400">
              <a:solidFill>
                <a:srgbClr val="1D1D1D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52" name="Google Shape;152;p26"/>
          <p:cNvSpPr txBox="1"/>
          <p:nvPr/>
        </p:nvSpPr>
        <p:spPr>
          <a:xfrm>
            <a:off x="847400" y="2800500"/>
            <a:ext cx="10404000" cy="32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anum Gothic"/>
              <a:buChar char="-"/>
            </a:pP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KISA 주요정보통신기반시설 기술적 취약점 평가 가이드를 기반으로</a:t>
            </a:r>
            <a:endParaRPr sz="20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보안 상태를 점검하는 프로그램을 제작하는 것이 목표</a:t>
            </a:r>
            <a:endParaRPr sz="20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anum Gothic"/>
              <a:buChar char="-"/>
            </a:pPr>
            <a:r>
              <a:rPr lang="ko-KR" sz="20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BoB</a:t>
            </a: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20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Linux는</a:t>
            </a: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20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Ubuntu에</a:t>
            </a: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기반하지만,</a:t>
            </a:r>
            <a:endParaRPr sz="20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KISA 가이드는 </a:t>
            </a:r>
            <a:r>
              <a:rPr lang="ko-KR" sz="20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CentOS에</a:t>
            </a: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기반하기에 진단과 조치에 차이가 있음</a:t>
            </a:r>
            <a:endParaRPr sz="20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anum Gothic"/>
              <a:buChar char="-"/>
            </a:pP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KISA 가이드와 </a:t>
            </a:r>
            <a:r>
              <a:rPr lang="ko-KR" sz="20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Ubuntu의</a:t>
            </a: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점검/조치 방법이 다른 항목을 </a:t>
            </a:r>
            <a:r>
              <a:rPr lang="ko-KR" altLang="en-US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정리하여</a:t>
            </a:r>
            <a:b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보안 점검 방법을 </a:t>
            </a:r>
            <a:r>
              <a:rPr lang="ko-KR" sz="20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Ubuntu에</a:t>
            </a:r>
            <a:r>
              <a:rPr lang="ko-KR" sz="20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맞도록 적용</a:t>
            </a:r>
            <a:endParaRPr sz="20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3" name="Google Shape;153;p26"/>
          <p:cNvSpPr txBox="1"/>
          <p:nvPr/>
        </p:nvSpPr>
        <p:spPr>
          <a:xfrm>
            <a:off x="195476" y="311725"/>
            <a:ext cx="137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>
                <a:solidFill>
                  <a:srgbClr val="1D1D1D"/>
                </a:solidFill>
                <a:latin typeface="Nanum Gothic"/>
                <a:ea typeface="Nanum Gothic"/>
                <a:cs typeface="Nanum Gothic"/>
                <a:sym typeface="Nanum Gothic"/>
              </a:rPr>
              <a:t>03</a:t>
            </a:r>
            <a:endParaRPr sz="5400" b="1">
              <a:solidFill>
                <a:srgbClr val="1D1D1D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4" name="Google Shape;154;p26"/>
          <p:cNvSpPr txBox="1"/>
          <p:nvPr/>
        </p:nvSpPr>
        <p:spPr>
          <a:xfrm>
            <a:off x="1685600" y="1657500"/>
            <a:ext cx="395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[보안 점검 프로그램]</a:t>
            </a:r>
            <a:endParaRPr sz="2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55" name="Google Shape;155;p26"/>
          <p:cNvPicPr preferRelativeResize="0"/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961125" y="1350663"/>
            <a:ext cx="1105675" cy="1105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471300" y="5098375"/>
            <a:ext cx="1490875" cy="139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004425" y="1031575"/>
            <a:ext cx="2890501" cy="2985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/>
        </p:nvSpPr>
        <p:spPr>
          <a:xfrm>
            <a:off x="1271855" y="569880"/>
            <a:ext cx="30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1D1D1D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보안 점검 기능</a:t>
            </a:r>
            <a:endParaRPr sz="2400">
              <a:solidFill>
                <a:srgbClr val="1D1D1D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195476" y="311725"/>
            <a:ext cx="137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>
                <a:solidFill>
                  <a:srgbClr val="1D1D1D"/>
                </a:solidFill>
                <a:latin typeface="Nanum Gothic"/>
                <a:ea typeface="Nanum Gothic"/>
                <a:cs typeface="Nanum Gothic"/>
                <a:sym typeface="Nanum Gothic"/>
              </a:rPr>
              <a:t>03</a:t>
            </a:r>
            <a:endParaRPr sz="5400" b="1">
              <a:solidFill>
                <a:srgbClr val="1D1D1D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1300" y="5098375"/>
            <a:ext cx="1490875" cy="139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7625" y="1465027"/>
            <a:ext cx="5134225" cy="289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7"/>
          <p:cNvSpPr txBox="1"/>
          <p:nvPr/>
        </p:nvSpPr>
        <p:spPr>
          <a:xfrm>
            <a:off x="513425" y="4519925"/>
            <a:ext cx="10537500" cy="18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anum Gothic"/>
              <a:buChar char="-"/>
            </a:pPr>
            <a:r>
              <a:rPr 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KISA 가이드에서 명시된 </a:t>
            </a:r>
            <a:r>
              <a:rPr lang="ko-KR" sz="19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Linux</a:t>
            </a:r>
            <a:r>
              <a:rPr 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항목의 점검 및 조치방법은 </a:t>
            </a:r>
            <a:r>
              <a:rPr lang="ko-KR" sz="19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CentOS</a:t>
            </a:r>
            <a:r>
              <a:rPr lang="ko-KR" altLang="en-US" sz="19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와</a:t>
            </a:r>
            <a:r>
              <a:rPr lang="ko-KR" altLang="en-US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같은</a:t>
            </a:r>
            <a:br>
              <a:rPr 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서버 타겟용 배포판을 기준으로 설명</a:t>
            </a:r>
            <a:br>
              <a:rPr 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</a:br>
            <a:endParaRPr sz="19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anum Gothic"/>
              <a:buChar char="-"/>
            </a:pPr>
            <a:r>
              <a:rPr lang="ko-KR" sz="19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입문자</a:t>
            </a:r>
            <a:r>
              <a:rPr 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다수가 사용하는 </a:t>
            </a:r>
            <a:r>
              <a:rPr lang="ko-KR" sz="19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Ubuntu</a:t>
            </a:r>
            <a:r>
              <a:rPr 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환경에 바로 적용하기에는 어려움이 따를 수 있음</a:t>
            </a:r>
            <a:endParaRPr sz="19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492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Nanum Gothic"/>
              <a:buChar char="-"/>
            </a:pPr>
            <a:r>
              <a:rPr 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이에 대한 내용을</a:t>
            </a:r>
            <a:r>
              <a:rPr lang="en-US" altLang="ko-KR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altLang="en-US" sz="19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따로 정리하여 적절한 조치를 구성</a:t>
            </a:r>
            <a:endParaRPr sz="19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67" name="Google Shape;16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8725" y="1235113"/>
            <a:ext cx="6288900" cy="30315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/>
        </p:nvSpPr>
        <p:spPr>
          <a:xfrm>
            <a:off x="1271855" y="569880"/>
            <a:ext cx="30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1D1D1D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보안 점검 기능</a:t>
            </a:r>
            <a:endParaRPr sz="2400">
              <a:solidFill>
                <a:srgbClr val="1D1D1D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73" name="Google Shape;173;p28"/>
          <p:cNvSpPr txBox="1"/>
          <p:nvPr/>
        </p:nvSpPr>
        <p:spPr>
          <a:xfrm>
            <a:off x="195476" y="311725"/>
            <a:ext cx="137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>
                <a:solidFill>
                  <a:srgbClr val="1D1D1D"/>
                </a:solidFill>
                <a:latin typeface="Nanum Gothic"/>
                <a:ea typeface="Nanum Gothic"/>
                <a:cs typeface="Nanum Gothic"/>
                <a:sym typeface="Nanum Gothic"/>
              </a:rPr>
              <a:t>03</a:t>
            </a:r>
            <a:endParaRPr sz="5400" b="1">
              <a:solidFill>
                <a:srgbClr val="1D1D1D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4" name="Google Shape;174;p28"/>
          <p:cNvSpPr txBox="1"/>
          <p:nvPr/>
        </p:nvSpPr>
        <p:spPr>
          <a:xfrm>
            <a:off x="726850" y="5236425"/>
            <a:ext cx="10404000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anum Gothic"/>
              <a:buChar char="-"/>
            </a:pPr>
            <a:r>
              <a:rPr lang="ko-KR" sz="20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항목별로 점검을 수행하고 점검 결과를 출력</a:t>
            </a:r>
            <a:endParaRPr sz="20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anum Gothic"/>
              <a:buChar char="-"/>
            </a:pPr>
            <a:r>
              <a:rPr lang="ko-KR" sz="20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조치 방법을 제시하지만 직접 조치를 취하지는 않음</a:t>
            </a:r>
            <a:endParaRPr sz="20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75" name="Google Shape;175;p28"/>
          <p:cNvSpPr txBox="1"/>
          <p:nvPr/>
        </p:nvSpPr>
        <p:spPr>
          <a:xfrm>
            <a:off x="828300" y="1273713"/>
            <a:ext cx="395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[보안 점검 프로그램]</a:t>
            </a:r>
            <a:endParaRPr sz="2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76" name="Google Shape;17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1300" y="5098375"/>
            <a:ext cx="1490875" cy="139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5687" y="1901374"/>
            <a:ext cx="7266325" cy="306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/>
        </p:nvSpPr>
        <p:spPr>
          <a:xfrm>
            <a:off x="3003225" y="3136625"/>
            <a:ext cx="61854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32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앞으로의 진행 방향</a:t>
            </a:r>
            <a:endParaRPr sz="3200" b="1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02088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/>
        </p:nvSpPr>
        <p:spPr>
          <a:xfrm>
            <a:off x="1195655" y="569880"/>
            <a:ext cx="30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1D1D1D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앞으로의 진행 방향 </a:t>
            </a:r>
            <a:endParaRPr sz="2400">
              <a:solidFill>
                <a:srgbClr val="1D1D1D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1D1D1D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83" name="Google Shape;183;p29"/>
          <p:cNvSpPr txBox="1"/>
          <p:nvPr/>
        </p:nvSpPr>
        <p:spPr>
          <a:xfrm>
            <a:off x="847400" y="3410100"/>
            <a:ext cx="8908500" cy="16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anum Gothic"/>
              <a:buChar char="-"/>
            </a:pPr>
            <a:r>
              <a:rPr lang="ko-KR" sz="20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배포는 별도의 서버에 gitlab이나 Web에 nginx을 이용해 배포 예정</a:t>
            </a:r>
            <a:endParaRPr sz="20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anum Gothic"/>
              <a:buChar char="-"/>
            </a:pPr>
            <a:r>
              <a:rPr lang="ko-KR" sz="20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최종 산출물 : BoB Linux, 트레이닝 기능, 보안 점검 프로그램</a:t>
            </a:r>
            <a:endParaRPr sz="20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84" name="Google Shape;184;p29"/>
          <p:cNvSpPr txBox="1"/>
          <p:nvPr/>
        </p:nvSpPr>
        <p:spPr>
          <a:xfrm>
            <a:off x="195476" y="311725"/>
            <a:ext cx="137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>
                <a:solidFill>
                  <a:srgbClr val="1D1D1D"/>
                </a:solidFill>
                <a:latin typeface="Nanum Gothic"/>
                <a:ea typeface="Nanum Gothic"/>
                <a:cs typeface="Nanum Gothic"/>
                <a:sym typeface="Nanum Gothic"/>
              </a:rPr>
              <a:t>04</a:t>
            </a:r>
            <a:endParaRPr sz="5400" b="1">
              <a:solidFill>
                <a:srgbClr val="1D1D1D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1300" y="5098375"/>
            <a:ext cx="1490875" cy="13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9"/>
          <p:cNvSpPr txBox="1"/>
          <p:nvPr/>
        </p:nvSpPr>
        <p:spPr>
          <a:xfrm>
            <a:off x="2219000" y="1809900"/>
            <a:ext cx="395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[앞으로의 진행 방향]</a:t>
            </a:r>
            <a:endParaRPr sz="2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851500" y="1219200"/>
            <a:ext cx="1674925" cy="146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/>
        </p:nvSpPr>
        <p:spPr>
          <a:xfrm>
            <a:off x="5041500" y="2434500"/>
            <a:ext cx="21090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lt1"/>
                </a:solidFill>
              </a:rPr>
              <a:t>Black Moon</a:t>
            </a:r>
            <a:endParaRPr sz="1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30"/>
          <p:cNvSpPr txBox="1"/>
          <p:nvPr/>
        </p:nvSpPr>
        <p:spPr>
          <a:xfrm>
            <a:off x="4424116" y="3136624"/>
            <a:ext cx="33438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7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 </a:t>
            </a:r>
            <a:endParaRPr sz="37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0"/>
          <p:cNvSpPr txBox="1"/>
          <p:nvPr/>
        </p:nvSpPr>
        <p:spPr>
          <a:xfrm>
            <a:off x="4029400" y="4226225"/>
            <a:ext cx="41331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>
                <a:solidFill>
                  <a:schemeClr val="lt1"/>
                </a:solidFill>
              </a:rPr>
              <a:t>Best of the Best 9th</a:t>
            </a:r>
            <a:endParaRPr sz="17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193933" y="724400"/>
            <a:ext cx="2606400" cy="1187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100"/>
              <a:t>Index</a:t>
            </a:r>
            <a:endParaRPr sz="5100"/>
          </a:p>
        </p:txBody>
      </p:sp>
      <p:sp>
        <p:nvSpPr>
          <p:cNvPr id="83" name="Google Shape;83;p18"/>
          <p:cNvSpPr txBox="1"/>
          <p:nvPr/>
        </p:nvSpPr>
        <p:spPr>
          <a:xfrm>
            <a:off x="1488367" y="2061800"/>
            <a:ext cx="7078800" cy="7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700">
                <a:solidFill>
                  <a:srgbClr val="FFFFFF"/>
                </a:solidFill>
              </a:rPr>
              <a:t>프로젝트 진행 사항</a:t>
            </a:r>
            <a:endParaRPr sz="2700">
              <a:solidFill>
                <a:srgbClr val="FFFFFF"/>
              </a:solidFill>
            </a:endParaRPr>
          </a:p>
        </p:txBody>
      </p:sp>
      <p:sp>
        <p:nvSpPr>
          <p:cNvPr id="84" name="Google Shape;84;p18"/>
          <p:cNvSpPr txBox="1"/>
          <p:nvPr/>
        </p:nvSpPr>
        <p:spPr>
          <a:xfrm>
            <a:off x="1488367" y="3136633"/>
            <a:ext cx="7078800" cy="7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700">
                <a:solidFill>
                  <a:schemeClr val="dk1"/>
                </a:solidFill>
              </a:rPr>
              <a:t>BoB Linux와 트레이닝 기능</a:t>
            </a:r>
            <a:endParaRPr sz="2700">
              <a:solidFill>
                <a:schemeClr val="dk1"/>
              </a:solidFill>
            </a:endParaRPr>
          </a:p>
        </p:txBody>
      </p:sp>
      <p:sp>
        <p:nvSpPr>
          <p:cNvPr id="85" name="Google Shape;85;p18"/>
          <p:cNvSpPr txBox="1"/>
          <p:nvPr/>
        </p:nvSpPr>
        <p:spPr>
          <a:xfrm>
            <a:off x="1488367" y="4254233"/>
            <a:ext cx="7078800" cy="7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700">
                <a:solidFill>
                  <a:schemeClr val="dk1"/>
                </a:solidFill>
              </a:rPr>
              <a:t>보안 점검 프로그램</a:t>
            </a:r>
            <a:endParaRPr sz="2700">
              <a:solidFill>
                <a:srgbClr val="666666"/>
              </a:solidFill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618100" y="1991000"/>
            <a:ext cx="706500" cy="8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700">
                <a:solidFill>
                  <a:srgbClr val="FFFFFF"/>
                </a:solidFill>
              </a:rPr>
              <a:t>01</a:t>
            </a:r>
            <a:endParaRPr sz="2700">
              <a:solidFill>
                <a:srgbClr val="FFFFFF"/>
              </a:solidFill>
            </a:endParaRPr>
          </a:p>
        </p:txBody>
      </p:sp>
      <p:sp>
        <p:nvSpPr>
          <p:cNvPr id="87" name="Google Shape;87;p18"/>
          <p:cNvSpPr txBox="1"/>
          <p:nvPr/>
        </p:nvSpPr>
        <p:spPr>
          <a:xfrm>
            <a:off x="618100" y="3413400"/>
            <a:ext cx="706500" cy="8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sp>
        <p:nvSpPr>
          <p:cNvPr id="88" name="Google Shape;88;p18"/>
          <p:cNvSpPr txBox="1"/>
          <p:nvPr/>
        </p:nvSpPr>
        <p:spPr>
          <a:xfrm>
            <a:off x="618100" y="3108600"/>
            <a:ext cx="706500" cy="8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700">
                <a:solidFill>
                  <a:srgbClr val="FFFFFF"/>
                </a:solidFill>
              </a:rPr>
              <a:t>02</a:t>
            </a:r>
            <a:endParaRPr sz="2700">
              <a:solidFill>
                <a:srgbClr val="FFFFFF"/>
              </a:solidFill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618100" y="4226200"/>
            <a:ext cx="706500" cy="8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700">
                <a:solidFill>
                  <a:srgbClr val="FFFFFF"/>
                </a:solidFill>
              </a:rPr>
              <a:t>03</a:t>
            </a:r>
            <a:endParaRPr sz="2700">
              <a:solidFill>
                <a:srgbClr val="FFFFFF"/>
              </a:solidFill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1488367" y="5321033"/>
            <a:ext cx="7078800" cy="79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700">
                <a:solidFill>
                  <a:schemeClr val="dk1"/>
                </a:solidFill>
              </a:rPr>
              <a:t>앞으로의 진행 방향</a:t>
            </a:r>
            <a:endParaRPr sz="2700">
              <a:solidFill>
                <a:srgbClr val="666666"/>
              </a:solidFill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618100" y="5293000"/>
            <a:ext cx="706500" cy="8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700">
                <a:solidFill>
                  <a:srgbClr val="FFFFFF"/>
                </a:solidFill>
              </a:rPr>
              <a:t>04</a:t>
            </a:r>
            <a:endParaRPr sz="2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3602125" y="3136625"/>
            <a:ext cx="49878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b="1">
                <a:solidFill>
                  <a:schemeClr val="lt1"/>
                </a:solidFill>
              </a:rPr>
              <a:t>프로젝트 진행 사항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/>
        </p:nvSpPr>
        <p:spPr>
          <a:xfrm>
            <a:off x="1195655" y="569880"/>
            <a:ext cx="30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1D1D1D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프로젝트 진행 사항 </a:t>
            </a:r>
            <a:endParaRPr sz="2400">
              <a:solidFill>
                <a:srgbClr val="1D1D1D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02" name="Google Shape;102;p20"/>
          <p:cNvSpPr txBox="1"/>
          <p:nvPr/>
        </p:nvSpPr>
        <p:spPr>
          <a:xfrm>
            <a:off x="195476" y="311725"/>
            <a:ext cx="137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>
                <a:solidFill>
                  <a:srgbClr val="1D1D1D"/>
                </a:solidFill>
                <a:latin typeface="Nanum Gothic"/>
                <a:ea typeface="Nanum Gothic"/>
                <a:cs typeface="Nanum Gothic"/>
                <a:sym typeface="Nanum Gothic"/>
              </a:rPr>
              <a:t>01</a:t>
            </a:r>
            <a:endParaRPr sz="5400" b="1">
              <a:solidFill>
                <a:srgbClr val="1D1D1D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1300" y="5098375"/>
            <a:ext cx="1490875" cy="13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/>
          <p:nvPr/>
        </p:nvSpPr>
        <p:spPr>
          <a:xfrm>
            <a:off x="738450" y="2736050"/>
            <a:ext cx="5935800" cy="324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anum Gothic"/>
              <a:buChar char="-"/>
            </a:pPr>
            <a:r>
              <a:rPr lang="ko-KR" sz="22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BoB</a:t>
            </a:r>
            <a:r>
              <a:rPr 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22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Linux</a:t>
            </a:r>
            <a:r>
              <a:rPr 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22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배포판</a:t>
            </a:r>
            <a:r>
              <a:rPr 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: </a:t>
            </a:r>
            <a:r>
              <a:rPr lang="ko-KR" sz="22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Ubuntu</a:t>
            </a:r>
            <a:r>
              <a:rPr 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기반으로 제작</a:t>
            </a:r>
            <a:endParaRPr sz="22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anum Gothic"/>
              <a:buChar char="-"/>
            </a:pPr>
            <a:r>
              <a:rPr lang="ko-KR" sz="22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ov</a:t>
            </a:r>
            <a:r>
              <a:rPr lang="en-US" alt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a</a:t>
            </a:r>
            <a:r>
              <a:rPr 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파일 형식으로 제공 예정</a:t>
            </a:r>
            <a:endParaRPr sz="22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anum Gothic"/>
              <a:buChar char="-"/>
            </a:pPr>
            <a:r>
              <a:rPr lang="ko-KR" sz="22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환경에 알맞는 해상도와 텍스트 출력 고려</a:t>
            </a:r>
            <a:endParaRPr sz="22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5" name="Google Shape;105;p20"/>
          <p:cNvSpPr txBox="1"/>
          <p:nvPr/>
        </p:nvSpPr>
        <p:spPr>
          <a:xfrm>
            <a:off x="1181625" y="1562400"/>
            <a:ext cx="41730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600">
                <a:latin typeface="NanumGothic ExtraBold"/>
                <a:ea typeface="NanumGothic ExtraBold"/>
                <a:cs typeface="NanumGothic ExtraBold"/>
                <a:sym typeface="NanumGothic ExtraBold"/>
              </a:rPr>
              <a:t>[이전 진행사항]</a:t>
            </a:r>
            <a:endParaRPr sz="26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/>
        </p:nvSpPr>
        <p:spPr>
          <a:xfrm>
            <a:off x="1195655" y="569880"/>
            <a:ext cx="30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400">
                <a:solidFill>
                  <a:srgbClr val="1D1D1D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프로젝트 진행 사항 </a:t>
            </a:r>
            <a:endParaRPr sz="2400">
              <a:solidFill>
                <a:srgbClr val="1D1D1D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195476" y="311725"/>
            <a:ext cx="137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>
                <a:solidFill>
                  <a:srgbClr val="1D1D1D"/>
                </a:solidFill>
                <a:latin typeface="Nanum Gothic"/>
                <a:ea typeface="Nanum Gothic"/>
                <a:cs typeface="Nanum Gothic"/>
                <a:sym typeface="Nanum Gothic"/>
              </a:rPr>
              <a:t>01</a:t>
            </a:r>
            <a:endParaRPr sz="5400" b="1">
              <a:solidFill>
                <a:srgbClr val="1D1D1D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1300" y="5098375"/>
            <a:ext cx="1490875" cy="13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929375" y="1331175"/>
            <a:ext cx="4173000" cy="64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600">
                <a:latin typeface="NanumGothic ExtraBold"/>
                <a:ea typeface="NanumGothic ExtraBold"/>
                <a:cs typeface="NanumGothic ExtraBold"/>
                <a:sym typeface="NanumGothic ExtraBold"/>
              </a:rPr>
              <a:t>[프로젝트 변경 사항]</a:t>
            </a:r>
            <a:endParaRPr sz="26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14" name="Google Shape;114;p21"/>
          <p:cNvSpPr txBox="1"/>
          <p:nvPr/>
        </p:nvSpPr>
        <p:spPr>
          <a:xfrm>
            <a:off x="1410401" y="4499450"/>
            <a:ext cx="6242700" cy="175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anum Gothic"/>
              <a:buChar char="-"/>
            </a:pPr>
            <a:r>
              <a:rPr lang="ko-KR" sz="2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리눅스의 기본적인 명령어 트레이닝</a:t>
            </a:r>
            <a:endParaRPr sz="22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anum Gothic"/>
              <a:buChar char="-"/>
            </a:pPr>
            <a:r>
              <a:rPr lang="ko-KR" sz="2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보안 점검 프로그램</a:t>
            </a:r>
            <a:endParaRPr sz="22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anum Gothic"/>
              <a:buChar char="-"/>
            </a:pPr>
            <a:r>
              <a:rPr lang="ko-KR" sz="22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GUI -&gt; CUI 환경으로 변경</a:t>
            </a:r>
            <a:endParaRPr sz="22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7825" y="2078225"/>
            <a:ext cx="8993475" cy="22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/>
        </p:nvSpPr>
        <p:spPr>
          <a:xfrm>
            <a:off x="3255875" y="3136625"/>
            <a:ext cx="56802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b="1">
                <a:solidFill>
                  <a:schemeClr val="lt1"/>
                </a:solidFill>
              </a:rPr>
              <a:t>BoB Linux와 트레이닝 기능 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/>
        </p:nvSpPr>
        <p:spPr>
          <a:xfrm>
            <a:off x="1152200" y="4452050"/>
            <a:ext cx="7587600" cy="20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anum Gothic"/>
              <a:buChar char="-"/>
            </a:pPr>
            <a:r>
              <a:rPr lang="ko-KR" sz="21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BoB</a:t>
            </a:r>
            <a:r>
              <a:rPr lang="ko-KR" sz="2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ko-KR" sz="21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Linux의</a:t>
            </a:r>
            <a:r>
              <a:rPr lang="ko-KR" sz="2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목적</a:t>
            </a:r>
            <a:endParaRPr sz="21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anum Gothic"/>
              <a:buChar char="-"/>
            </a:pPr>
            <a:r>
              <a:rPr lang="ko-KR" altLang="en-US" sz="21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프레임버퍼</a:t>
            </a:r>
            <a:r>
              <a:rPr lang="ko-KR" altLang="en-US" sz="2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터미널</a:t>
            </a:r>
            <a:r>
              <a:rPr lang="en-US" altLang="ko-KR" sz="2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</a:t>
            </a:r>
            <a:r>
              <a:rPr lang="en-US" altLang="ko-KR" sz="21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fbterm</a:t>
            </a:r>
            <a:r>
              <a:rPr lang="en-US" altLang="ko-KR" sz="2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), </a:t>
            </a:r>
            <a:r>
              <a:rPr lang="en-US" altLang="ko-KR" sz="2100" b="1" dirty="0" err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uim</a:t>
            </a:r>
            <a:r>
              <a:rPr lang="ko-KR" sz="2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을 이용하여 한글 </a:t>
            </a:r>
            <a:r>
              <a:rPr lang="ko-KR" altLang="en-US" sz="2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입</a:t>
            </a:r>
            <a:r>
              <a:rPr lang="ko-KR" sz="2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출력</a:t>
            </a:r>
            <a:endParaRPr sz="21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anum Gothic"/>
              <a:buChar char="-"/>
            </a:pPr>
            <a:r>
              <a:rPr lang="ko-KR" sz="2100" b="1" dirty="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초기 계정 설정 지원 등</a:t>
            </a:r>
            <a:endParaRPr sz="21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b="1" dirty="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26" name="Google Shape;126;p23"/>
          <p:cNvSpPr txBox="1"/>
          <p:nvPr/>
        </p:nvSpPr>
        <p:spPr>
          <a:xfrm>
            <a:off x="195476" y="311725"/>
            <a:ext cx="137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>
                <a:solidFill>
                  <a:srgbClr val="1D1D1D"/>
                </a:solidFill>
                <a:latin typeface="Nanum Gothic"/>
                <a:ea typeface="Nanum Gothic"/>
                <a:cs typeface="Nanum Gothic"/>
                <a:sym typeface="Nanum Gothic"/>
              </a:rPr>
              <a:t>02</a:t>
            </a:r>
            <a:endParaRPr sz="5400" b="1">
              <a:solidFill>
                <a:srgbClr val="1D1D1D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1300" y="5098375"/>
            <a:ext cx="1490875" cy="139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5400" y="1987350"/>
            <a:ext cx="9277350" cy="228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3"/>
          <p:cNvSpPr txBox="1"/>
          <p:nvPr/>
        </p:nvSpPr>
        <p:spPr>
          <a:xfrm>
            <a:off x="1119455" y="569880"/>
            <a:ext cx="30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300">
                <a:solidFill>
                  <a:srgbClr val="1D1D1D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BoB Linux 및 트레이닝</a:t>
            </a:r>
            <a:endParaRPr sz="2300">
              <a:solidFill>
                <a:srgbClr val="1D1D1D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0" name="Google Shape;130;p23"/>
          <p:cNvSpPr txBox="1"/>
          <p:nvPr/>
        </p:nvSpPr>
        <p:spPr>
          <a:xfrm>
            <a:off x="795400" y="1525638"/>
            <a:ext cx="395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[BoB Linux]</a:t>
            </a:r>
            <a:endParaRPr sz="2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/>
        </p:nvSpPr>
        <p:spPr>
          <a:xfrm>
            <a:off x="1119455" y="569880"/>
            <a:ext cx="3068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300">
                <a:solidFill>
                  <a:srgbClr val="1D1D1D"/>
                </a:solidFill>
                <a:latin typeface="NanumGothic ExtraBold"/>
                <a:ea typeface="NanumGothic ExtraBold"/>
                <a:cs typeface="NanumGothic ExtraBold"/>
                <a:sym typeface="NanumGothic ExtraBold"/>
              </a:rPr>
              <a:t>BoB Linux 및 트레이닝</a:t>
            </a:r>
            <a:endParaRPr sz="2300">
              <a:solidFill>
                <a:srgbClr val="1D1D1D"/>
              </a:solidFill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262325" y="1866738"/>
            <a:ext cx="8908500" cy="312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anum Gothic"/>
              <a:buChar char="-"/>
            </a:pPr>
            <a:r>
              <a:rPr lang="ko-KR" sz="21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BoB Linux에 명령어 트레이닝 기능 내장</a:t>
            </a:r>
            <a:endParaRPr sz="2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anum Gothic"/>
              <a:buChar char="-"/>
            </a:pPr>
            <a:r>
              <a:rPr lang="ko-KR" sz="21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보안 입문자의 눈높이에 맞추어 만들어짐</a:t>
            </a:r>
            <a:endParaRPr sz="2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marL="457200" marR="0" lvl="0" indent="-3619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Nanum Gothic"/>
              <a:buChar char="-"/>
            </a:pPr>
            <a:r>
              <a:rPr lang="ko-KR" sz="2100" b="1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보안 입문자 로드맵 제공</a:t>
            </a:r>
            <a:endParaRPr sz="2100" b="1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195476" y="311725"/>
            <a:ext cx="13716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5400" b="1">
                <a:solidFill>
                  <a:srgbClr val="1D1D1D"/>
                </a:solidFill>
                <a:latin typeface="Nanum Gothic"/>
                <a:ea typeface="Nanum Gothic"/>
                <a:cs typeface="Nanum Gothic"/>
                <a:sym typeface="Nanum Gothic"/>
              </a:rPr>
              <a:t>02</a:t>
            </a:r>
            <a:endParaRPr sz="5400" b="1">
              <a:solidFill>
                <a:srgbClr val="1D1D1D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71300" y="5098375"/>
            <a:ext cx="1490875" cy="139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4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10139209" y="2415125"/>
            <a:ext cx="1599275" cy="159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 txBox="1"/>
          <p:nvPr/>
        </p:nvSpPr>
        <p:spPr>
          <a:xfrm>
            <a:off x="5316275" y="1031563"/>
            <a:ext cx="395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200">
                <a:latin typeface="NanumGothic ExtraBold"/>
                <a:ea typeface="NanumGothic ExtraBold"/>
                <a:cs typeface="NanumGothic ExtraBold"/>
                <a:sym typeface="NanumGothic ExtraBold"/>
              </a:rPr>
              <a:t>[트레이닝 기능]</a:t>
            </a:r>
            <a:endParaRPr sz="2200">
              <a:latin typeface="NanumGothic ExtraBold"/>
              <a:ea typeface="NanumGothic ExtraBold"/>
              <a:cs typeface="NanumGothic ExtraBold"/>
              <a:sym typeface="NanumGothic ExtraBold"/>
            </a:endParaRPr>
          </a:p>
        </p:txBody>
      </p:sp>
      <p:pic>
        <p:nvPicPr>
          <p:cNvPr id="141" name="Google Shape;14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4575" y="1572000"/>
            <a:ext cx="5803576" cy="358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/>
        </p:nvSpPr>
        <p:spPr>
          <a:xfrm>
            <a:off x="3003225" y="3136625"/>
            <a:ext cx="6185400" cy="5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200" b="1">
                <a:solidFill>
                  <a:schemeClr val="lt1"/>
                </a:solidFill>
              </a:rPr>
              <a:t>BoB Linux 보안 점검 프로그램 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메인, 마무리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내용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327</Words>
  <Application>Microsoft Office PowerPoint</Application>
  <PresentationFormat>와이드스크린</PresentationFormat>
  <Paragraphs>92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Arial</vt:lpstr>
      <vt:lpstr>Courier New</vt:lpstr>
      <vt:lpstr>Nanum Gothic</vt:lpstr>
      <vt:lpstr>Malgun Gothic</vt:lpstr>
      <vt:lpstr>NanumGothic ExtraBold</vt:lpstr>
      <vt:lpstr>메인, 마무리</vt:lpstr>
      <vt:lpstr>내용</vt:lpstr>
      <vt:lpstr>Simple Dark</vt:lpstr>
      <vt:lpstr>PowerPoint 프레젠테이션</vt:lpstr>
      <vt:lpstr>Index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김청준</cp:lastModifiedBy>
  <cp:revision>7</cp:revision>
  <dcterms:modified xsi:type="dcterms:W3CDTF">2020-11-21T00:56:35Z</dcterms:modified>
</cp:coreProperties>
</file>